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696" r:id="rId3"/>
  </p:sldMasterIdLst>
  <p:handoutMasterIdLst>
    <p:handoutMasterId r:id="rId26"/>
  </p:handoutMasterIdLst>
  <p:sldIdLst>
    <p:sldId id="256" r:id="rId4"/>
    <p:sldId id="307" r:id="rId5"/>
    <p:sldId id="257" r:id="rId6"/>
    <p:sldId id="267" r:id="rId7"/>
    <p:sldId id="298" r:id="rId8"/>
    <p:sldId id="299" r:id="rId9"/>
    <p:sldId id="287" r:id="rId10"/>
    <p:sldId id="300" r:id="rId11"/>
    <p:sldId id="306" r:id="rId12"/>
    <p:sldId id="305" r:id="rId13"/>
    <p:sldId id="281" r:id="rId14"/>
    <p:sldId id="301" r:id="rId15"/>
    <p:sldId id="304" r:id="rId16"/>
    <p:sldId id="288" r:id="rId17"/>
    <p:sldId id="271" r:id="rId18"/>
    <p:sldId id="303" r:id="rId19"/>
    <p:sldId id="302" r:id="rId20"/>
    <p:sldId id="291" r:id="rId21"/>
    <p:sldId id="292" r:id="rId22"/>
    <p:sldId id="293" r:id="rId23"/>
    <p:sldId id="276" r:id="rId24"/>
    <p:sldId id="294" r:id="rId2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  <a:srgbClr val="663300"/>
    <a:srgbClr val="004D95"/>
    <a:srgbClr val="E37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9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BP 2020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0F76-45AA-9868-5241EFE409D7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3-0F76-45AA-9868-5241EFE409D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0F76-45AA-9868-5241EFE409D7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0F76-45AA-9868-5241EFE409D7}"/>
              </c:ext>
            </c:extLst>
          </c:dPt>
          <c:dLbls>
            <c:dLbl>
              <c:idx val="0"/>
              <c:layout>
                <c:manualLayout>
                  <c:x val="-0.17045538057742793"/>
                  <c:y val="0.13590411285455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169444444444446"/>
                      <c:h val="0.169467173365791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F76-45AA-9868-5241EFE409D7}"/>
                </c:ext>
              </c:extLst>
            </c:dLbl>
            <c:dLbl>
              <c:idx val="1"/>
              <c:layout>
                <c:manualLayout>
                  <c:x val="-9.8612642169728787E-2"/>
                  <c:y val="-0.1481476627253879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FCTVA </a:t>
                    </a:r>
                    <a:r>
                      <a:rPr lang="en-US" baseline="0" dirty="0"/>
                      <a:t>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55861767279091"/>
                      <c:h val="0.145615657632081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F76-45AA-9868-5241EFE409D7}"/>
                </c:ext>
              </c:extLst>
            </c:dLbl>
            <c:dLbl>
              <c:idx val="2"/>
              <c:layout>
                <c:manualLayout>
                  <c:x val="9.7222222222222224E-2"/>
                  <c:y val="-0.33809862006416286"/>
                </c:manualLayout>
              </c:layout>
              <c:tx>
                <c:rich>
                  <a:bodyPr/>
                  <a:lstStyle/>
                  <a:p>
                    <a:fld id="{66813598-C5DA-41D2-A372-8981E1F5F8DF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9C89096E-926F-43AA-B97E-1A4F086A1DB5}" type="PERCENTAGE">
                      <a:rPr lang="en-US" baseline="0" smtClean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277777777777776"/>
                      <c:h val="0.115536898874297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F76-45AA-9868-5241EFE409D7}"/>
                </c:ext>
              </c:extLst>
            </c:dLbl>
            <c:dLbl>
              <c:idx val="3"/>
              <c:layout>
                <c:manualLayout>
                  <c:x val="0.15687029746281711"/>
                  <c:y val="8.4499829924997383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  <a:latin typeface="+mj-lt"/>
                      </a:defRPr>
                    </a:pPr>
                    <a:fld id="{21F1A38C-ED92-44E7-8C2A-11F713CA15F2}" type="CATEGORYNAME">
                      <a:rPr lang="en-US" b="1" smtClean="0">
                        <a:solidFill>
                          <a:schemeClr val="tx1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  <a:latin typeface="+mj-lt"/>
                        </a:defRPr>
                      </a:pPr>
                      <a:t>[NOM DE CATÉGORIE]</a:t>
                    </a:fld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 </a:t>
                    </a:r>
                    <a:fld id="{5D7161A8-1724-4C75-BE37-00E1BAAFE44C}" type="PERCENTAGE">
                      <a:rPr lang="en-US" b="1" baseline="0" smtClean="0">
                        <a:solidFill>
                          <a:schemeClr val="tx1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  <a:latin typeface="+mj-lt"/>
                        </a:defRPr>
                      </a:pPr>
                      <a:t>[POURCENTAGE]</a:t>
                    </a:fld>
                    <a:endParaRPr lang="en-US" b="1" baseline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11111111111113"/>
                      <c:h val="0.13605938531841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F76-45AA-9868-5241EFE409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+mj-lt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Ressources propres</c:v>
                </c:pt>
                <c:pt idx="1">
                  <c:v>FCTVA</c:v>
                </c:pt>
                <c:pt idx="2">
                  <c:v>Emprunt</c:v>
                </c:pt>
                <c:pt idx="3">
                  <c:v>Subventions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5000000</c:v>
                </c:pt>
                <c:pt idx="1">
                  <c:v>1366881.47</c:v>
                </c:pt>
                <c:pt idx="2">
                  <c:v>7421948.4000000004</c:v>
                </c:pt>
                <c:pt idx="3">
                  <c:v>6032423.3300000001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76-45AA-9868-5241EFE40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692A4-F783-4D27-9735-B718658C3E18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427"/>
            <a:ext cx="2946400" cy="49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427"/>
            <a:ext cx="2946400" cy="49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65229-A866-4C1D-AD9A-AE7C41BC2C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157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467F-2605-40D1-A4D8-B8CEB784DE9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4598-6E18-4B9C-A5F5-8A919C2D6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6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467F-2605-40D1-A4D8-B8CEB784DE9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4598-6E18-4B9C-A5F5-8A919C2D6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44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467F-2605-40D1-A4D8-B8CEB784DE9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4598-6E18-4B9C-A5F5-8A919C2D6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266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E638-8347-49FA-8425-54AAEF67E904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DBC1-29C9-4789-BEC8-23A6DCEBBC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32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E638-8347-49FA-8425-54AAEF67E904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DBC1-29C9-4789-BEC8-23A6DCEBBC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92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E638-8347-49FA-8425-54AAEF67E904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DBC1-29C9-4789-BEC8-23A6DCEBBC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720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E638-8347-49FA-8425-54AAEF67E904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DBC1-29C9-4789-BEC8-23A6DCEBBC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359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E638-8347-49FA-8425-54AAEF67E904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DBC1-29C9-4789-BEC8-23A6DCEBBC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939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E638-8347-49FA-8425-54AAEF67E904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DBC1-29C9-4789-BEC8-23A6DCEBBC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340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E638-8347-49FA-8425-54AAEF67E904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DBC1-29C9-4789-BEC8-23A6DCEBBC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721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E638-8347-49FA-8425-54AAEF67E904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DBC1-29C9-4789-BEC8-23A6DCEBBC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89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467F-2605-40D1-A4D8-B8CEB784DE9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4598-6E18-4B9C-A5F5-8A919C2D6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811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E638-8347-49FA-8425-54AAEF67E904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DBC1-29C9-4789-BEC8-23A6DCEBBC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596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E638-8347-49FA-8425-54AAEF67E904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DBC1-29C9-4789-BEC8-23A6DCEBBC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594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E638-8347-49FA-8425-54AAEF67E904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DBC1-29C9-4789-BEC8-23A6DCEBBC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118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0A1F-17F3-44B7-B72B-292F81AF4004}" type="datetimeFigureOut">
              <a:rPr lang="fr-FR" smtClean="0"/>
              <a:pPr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335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CB27-1407-48E0-815D-48CA9AC93B4B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259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0A1F-17F3-44B7-B72B-292F81AF4004}" type="datetimeFigureOut">
              <a:rPr lang="fr-FR" smtClean="0"/>
              <a:pPr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649E-5C26-4B21-A518-0E7DF3AFFE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911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0A1F-17F3-44B7-B72B-292F81AF4004}" type="datetimeFigureOut">
              <a:rPr lang="fr-FR" smtClean="0"/>
              <a:pPr/>
              <a:t>11/02/2020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649E-5C26-4B21-A518-0E7DF3AFFE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707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0A1F-17F3-44B7-B72B-292F81AF4004}" type="datetimeFigureOut">
              <a:rPr lang="fr-FR" smtClean="0"/>
              <a:pPr/>
              <a:t>11/02/2020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649E-5C26-4B21-A518-0E7DF3AFFE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32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0A1F-17F3-44B7-B72B-292F81AF4004}" type="datetimeFigureOut">
              <a:rPr lang="fr-FR" smtClean="0"/>
              <a:pPr/>
              <a:t>11/02/2020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649E-5C26-4B21-A518-0E7DF3AFFE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849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0A1F-17F3-44B7-B72B-292F81AF4004}" type="datetimeFigureOut">
              <a:rPr lang="fr-FR" smtClean="0"/>
              <a:pPr/>
              <a:t>11/02/2020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649E-5C26-4B21-A518-0E7DF3AFFE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467F-2605-40D1-A4D8-B8CEB784DE9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4598-6E18-4B9C-A5F5-8A919C2D6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933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0A1F-17F3-44B7-B72B-292F81AF4004}" type="datetimeFigureOut">
              <a:rPr lang="fr-FR" smtClean="0"/>
              <a:pPr/>
              <a:t>11/02/2020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649E-5C26-4B21-A518-0E7DF3AFFE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051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0A1F-17F3-44B7-B72B-292F81AF4004}" type="datetimeFigureOut">
              <a:rPr lang="fr-FR" smtClean="0"/>
              <a:pPr/>
              <a:t>11/02/2020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649E-5C26-4B21-A518-0E7DF3AFFE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66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0A1F-17F3-44B7-B72B-292F81AF4004}" type="datetimeFigureOut">
              <a:rPr lang="fr-FR" smtClean="0"/>
              <a:pPr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649E-5C26-4B21-A518-0E7DF3AFFE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793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0A1F-17F3-44B7-B72B-292F81AF4004}" type="datetimeFigureOut">
              <a:rPr lang="fr-FR" smtClean="0"/>
              <a:pPr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649E-5C26-4B21-A518-0E7DF3AFFE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97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467F-2605-40D1-A4D8-B8CEB784DE9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4598-6E18-4B9C-A5F5-8A919C2D6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25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467F-2605-40D1-A4D8-B8CEB784DE9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4598-6E18-4B9C-A5F5-8A919C2D6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71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467F-2605-40D1-A4D8-B8CEB784DE9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4598-6E18-4B9C-A5F5-8A919C2D6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25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467F-2605-40D1-A4D8-B8CEB784DE9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4598-6E18-4B9C-A5F5-8A919C2D6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12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467F-2605-40D1-A4D8-B8CEB784DE9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4598-6E18-4B9C-A5F5-8A919C2D6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17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467F-2605-40D1-A4D8-B8CEB784DE9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4598-6E18-4B9C-A5F5-8A919C2D6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7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73528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467F-2605-40D1-A4D8-B8CEB784DE9E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64598-6E18-4B9C-A5F5-8A919C2D6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39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4E638-8347-49FA-8425-54AAEF67E904}" type="datetimeFigureOut">
              <a:rPr lang="fr-FR" smtClean="0"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1DBC1-29C9-4789-BEC8-23A6DCEBBC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20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F0A1F-17F3-44B7-B72B-292F81AF4004}" type="datetimeFigureOut">
              <a:rPr lang="fr-FR" smtClean="0"/>
              <a:pPr/>
              <a:t>11/02/2020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0649E-5C26-4B21-A518-0E7DF3AFFE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29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032"/>
            <a:ext cx="9144000" cy="68853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4221088"/>
            <a:ext cx="8496944" cy="1728192"/>
          </a:xfrm>
        </p:spPr>
        <p:txBody>
          <a:bodyPr>
            <a:normAutofit/>
          </a:bodyPr>
          <a:lstStyle/>
          <a:p>
            <a:r>
              <a:rPr lang="fr-FR" b="1" dirty="0"/>
              <a:t>Conseil Communautaire: </a:t>
            </a:r>
            <a:br>
              <a:rPr lang="fr-FR" b="1" dirty="0"/>
            </a:br>
            <a:r>
              <a:rPr lang="fr-FR" b="1" dirty="0"/>
              <a:t>Lundi 3 Février 2020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35596" y="764704"/>
            <a:ext cx="7272808" cy="792088"/>
          </a:xfrm>
        </p:spPr>
        <p:txBody>
          <a:bodyPr>
            <a:normAutofit/>
          </a:bodyPr>
          <a:lstStyle/>
          <a:p>
            <a:r>
              <a:rPr lang="fr-FR" sz="4000" b="1" cap="small" dirty="0">
                <a:solidFill>
                  <a:schemeClr val="bg1"/>
                </a:solidFill>
              </a:rPr>
              <a:t>Vote des Budgets Primitifs </a:t>
            </a:r>
            <a:r>
              <a:rPr lang="fr-FR" sz="4000" b="1" dirty="0">
                <a:solidFill>
                  <a:schemeClr val="bg1"/>
                </a:solidFill>
              </a:rPr>
              <a:t>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2756038"/>
            <a:ext cx="4303390" cy="3494217"/>
          </a:xfrm>
        </p:spPr>
        <p:txBody>
          <a:bodyPr/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u="sng" dirty="0">
                <a:latin typeface="+mj-lt"/>
              </a:rPr>
              <a:t>Requalification de la piscine de Pézenas : 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dirty="0">
                <a:latin typeface="+mj-lt"/>
              </a:rPr>
              <a:t>500 000 € </a:t>
            </a:r>
            <a:r>
              <a:rPr lang="fr-FR" sz="1800" dirty="0">
                <a:latin typeface="+mj-lt"/>
              </a:rPr>
              <a:t>de travaux</a:t>
            </a:r>
            <a:endParaRPr lang="fr-FR" sz="1800" b="1" u="sng" dirty="0">
              <a:latin typeface="+mj-lt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b="1" u="sng" dirty="0">
              <a:latin typeface="+mj-lt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u="sng" dirty="0">
                <a:latin typeface="+mj-lt"/>
              </a:rPr>
              <a:t>Centre de Conservation et d’Etude sur l’Archéologie </a:t>
            </a:r>
            <a:r>
              <a:rPr lang="fr-FR" sz="1800" dirty="0">
                <a:latin typeface="+mj-lt"/>
              </a:rPr>
              <a:t>: </a:t>
            </a:r>
            <a:r>
              <a:rPr lang="fr-FR" sz="1800" b="1" dirty="0">
                <a:latin typeface="+mj-lt"/>
              </a:rPr>
              <a:t>66 000€ </a:t>
            </a:r>
            <a:r>
              <a:rPr lang="fr-FR" sz="1800" dirty="0">
                <a:latin typeface="+mj-lt"/>
              </a:rPr>
              <a:t>pour l’étude de programmation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>
              <a:latin typeface="+mj-lt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u="sng" dirty="0">
                <a:latin typeface="+mj-lt"/>
              </a:rPr>
              <a:t>Valorisation numérique des sites archéologiques </a:t>
            </a:r>
            <a:r>
              <a:rPr lang="fr-FR" sz="1800" dirty="0">
                <a:latin typeface="+mj-lt"/>
              </a:rPr>
              <a:t>: </a:t>
            </a:r>
            <a:r>
              <a:rPr lang="fr-FR" sz="1800" b="1" dirty="0">
                <a:latin typeface="+mj-lt"/>
              </a:rPr>
              <a:t>60 000 €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28650" y="1124744"/>
            <a:ext cx="7886700" cy="619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propositions pour le budget 2020</a:t>
            </a:r>
            <a:endParaRPr lang="fr-FR" sz="2400" dirty="0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631096" y="1910803"/>
            <a:ext cx="7915574" cy="3659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Equipements Culturels et de Loisirs: Une Agglo plus rayonnante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73" y="4503147"/>
            <a:ext cx="2610135" cy="14653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106C7E3-1C82-45BF-A84B-8CEAFB4D1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73" y="2470500"/>
            <a:ext cx="2556000" cy="1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2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2080" y="5085321"/>
            <a:ext cx="3631332" cy="1224136"/>
          </a:xfrm>
        </p:spPr>
        <p:txBody>
          <a:bodyPr>
            <a:noAutofit/>
          </a:bodyPr>
          <a:lstStyle/>
          <a:p>
            <a:pPr marL="274320" lvl="2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r>
              <a:rPr lang="fr-FR" sz="1800" dirty="0">
                <a:latin typeface="+mj-lt"/>
              </a:rPr>
              <a:t>Finalisation de la construction et aménagements des </a:t>
            </a:r>
            <a:r>
              <a:rPr lang="fr-FR" sz="1800" b="1" dirty="0">
                <a:latin typeface="+mj-lt"/>
              </a:rPr>
              <a:t>pépinières d’entreprises </a:t>
            </a:r>
            <a:r>
              <a:rPr lang="fr-FR" sz="1800" dirty="0">
                <a:latin typeface="+mj-lt"/>
              </a:rPr>
              <a:t>(</a:t>
            </a:r>
            <a:r>
              <a:rPr lang="fr-FR" sz="1800" dirty="0" err="1">
                <a:latin typeface="+mj-lt"/>
              </a:rPr>
              <a:t>Gigamed</a:t>
            </a:r>
            <a:r>
              <a:rPr lang="fr-FR" sz="1800" dirty="0">
                <a:latin typeface="+mj-lt"/>
              </a:rPr>
              <a:t> Explore et </a:t>
            </a:r>
            <a:r>
              <a:rPr lang="fr-FR" sz="1800" dirty="0" err="1">
                <a:latin typeface="+mj-lt"/>
              </a:rPr>
              <a:t>Gigamed</a:t>
            </a:r>
            <a:r>
              <a:rPr lang="fr-FR" sz="1800" dirty="0">
                <a:latin typeface="+mj-lt"/>
              </a:rPr>
              <a:t>) : </a:t>
            </a:r>
            <a:r>
              <a:rPr lang="fr-FR" sz="1800" b="1" dirty="0">
                <a:latin typeface="+mj-lt"/>
              </a:rPr>
              <a:t>600 000 €</a:t>
            </a:r>
            <a:r>
              <a:rPr lang="fr-FR" sz="1800" dirty="0"/>
              <a:t>			</a:t>
            </a:r>
            <a:endParaRPr lang="fr-FR" sz="1800" dirty="0">
              <a:solidFill>
                <a:srgbClr val="FF0000"/>
              </a:solidFill>
            </a:endParaRPr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11</a:t>
            </a:fld>
            <a:endParaRPr lang="fr-FR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1115617" y="1781687"/>
            <a:ext cx="7200800" cy="42317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400" b="1" dirty="0"/>
              <a:t>Economie et Emploi : Une Agglo pour entreprendre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30303" y="1124744"/>
            <a:ext cx="7759774" cy="593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propositions pour le budget 2020</a:t>
            </a:r>
            <a:endParaRPr lang="fr-FR" sz="2400" dirty="0"/>
          </a:p>
        </p:txBody>
      </p:sp>
      <p:pic>
        <p:nvPicPr>
          <p:cNvPr id="1026" name="Picture 2" descr="https://vrl-eu-cdn.wetransfer.net/ivise/eyJwaXBlbGluZSI6W1sic3JnYiIse31dLFsiYXV0b19vcmllbnQiLHt9XSxbImdlb20iLHsiZ2VvbWV0cnlfc3RyaW5nIjoiMjA0OHgyMDQ4In1dLFsiZm9yY2VfanBnX291dCIseyJxdWFsaXR5Ijo4NX1dLFsic2hhcnBlbiIseyJyYWRpdXMiOjAuNzUsInNpZ21hIjowLjV9XV0sInNyY191cmwiOiJzMzovL3dldHJhbnNmZXItZXUtcHJvZC1zcGFjZXNoaXAvc2FwaTRjeXpnMzlhZG95bG0yMDIwMDEyMDExMDQ1Ny9zNTZ4MXY1ajl2MnJlN2xrNTIwMjAwMTIwMTEwNDU3In0/b15485d35bcf6157e3e1305d373bae62ab11c98d88416df172431bbc18f511d2">
            <a:extLst>
              <a:ext uri="{FF2B5EF4-FFF2-40B4-BE49-F238E27FC236}">
                <a16:creationId xmlns:a16="http://schemas.microsoft.com/office/drawing/2014/main" id="{7E55499D-777E-47AE-B986-5A2AAE448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51457"/>
            <a:ext cx="1944000" cy="14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rl-eu-cdn.wetransfer.net/ivise/eyJwaXBlbGluZSI6W1sic3JnYiIse31dLFsiYXV0b19vcmllbnQiLHt9XSxbImdlb20iLHsiZ2VvbWV0cnlfc3RyaW5nIjoiMjA0OHgyMDQ4In1dLFsiZm9yY2VfanBnX291dCIseyJxdWFsaXR5Ijo4NX1dLFsic2hhcnBlbiIseyJyYWRpdXMiOjAuNzUsInNpZ21hIjowLjV9XV0sInNyY191cmwiOiJzMzovL3dldHJhbnNmZXItZXUtcHJvZC1zcGFjZXNoaXAvc2FwaTRjeXpnMzlhZG95bG0yMDIwMDEyMDExMDQ1Ny9zbDJwdjdvMXZsb3AyM3ppdjIwMjAwMTIwMTEwNDU3In0/e9c824dee5f6e5a10ae31463fdbeec2f4aac5cfd7c4ad6508333a3116c06be6e">
            <a:extLst>
              <a:ext uri="{FF2B5EF4-FFF2-40B4-BE49-F238E27FC236}">
                <a16:creationId xmlns:a16="http://schemas.microsoft.com/office/drawing/2014/main" id="{DE9D735C-32CF-415A-AA65-C9DA51F6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8" y="4851457"/>
            <a:ext cx="2669427" cy="14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49492C-97F6-4D0E-9A42-5E4CC8407DDF}"/>
              </a:ext>
            </a:extLst>
          </p:cNvPr>
          <p:cNvSpPr txBox="1"/>
          <p:nvPr/>
        </p:nvSpPr>
        <p:spPr>
          <a:xfrm>
            <a:off x="2144158" y="2494618"/>
            <a:ext cx="3631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2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r>
              <a:rPr lang="fr-FR" dirty="0"/>
              <a:t>Entretien et modernisation des </a:t>
            </a:r>
            <a:r>
              <a:rPr lang="fr-FR" b="1" dirty="0"/>
              <a:t>PAEHM</a:t>
            </a:r>
            <a:r>
              <a:rPr lang="fr-FR" dirty="0"/>
              <a:t> : </a:t>
            </a:r>
          </a:p>
          <a:p>
            <a:pPr marL="274320" lvl="2" indent="0" algn="ct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r>
              <a:rPr lang="fr-FR" b="1" dirty="0"/>
              <a:t>1M€ de travaux notamment sur les parcs des </a:t>
            </a:r>
            <a:r>
              <a:rPr lang="fr-FR" b="1" dirty="0" err="1"/>
              <a:t>Arnauds</a:t>
            </a:r>
            <a:r>
              <a:rPr lang="fr-FR" b="1" dirty="0"/>
              <a:t>, du Pavillon, les </a:t>
            </a:r>
            <a:r>
              <a:rPr lang="fr-FR" b="1" dirty="0" err="1"/>
              <a:t>Rodettes</a:t>
            </a:r>
            <a:r>
              <a:rPr lang="fr-FR" b="1" dirty="0"/>
              <a:t>, la Source…</a:t>
            </a:r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dirty="0"/>
          </a:p>
        </p:txBody>
      </p:sp>
      <p:pic>
        <p:nvPicPr>
          <p:cNvPr id="1030" name="Picture 6" descr="https://vrl-eu-cdn.wetransfer.net/ivise/eyJwaXBlbGluZSI6W1sic3JnYiIse31dLFsiYXV0b19vcmllbnQiLHt9XSxbImdlb20iLHsiZ2VvbWV0cnlfc3RyaW5nIjoiMjA0OHgyMDQ4In1dLFsiZm9yY2VfanBnX291dCIseyJxdWFsaXR5Ijo4NX1dLFsic2hhcnBlbiIseyJyYWRpdXMiOjAuNzUsInNpZ21hIjowLjV9XV0sInNyY191cmwiOiJzMzovL3dldHJhbnNmZXItZXUtcHJvZC1zcGFjZXNoaXAvc2FwaTRjeXpnMzlhZG95bG0yMDIwMDEyMDExMDQ1Ny9zcW5oYzA4NXRxa2tmNzhpMDIwMjAwMTIwMTEwNDU3In0/46391c268d4b9e78f573da9c613a87b906de939c053ea4d1d64f311d2474b62c">
            <a:extLst>
              <a:ext uri="{FF2B5EF4-FFF2-40B4-BE49-F238E27FC236}">
                <a16:creationId xmlns:a16="http://schemas.microsoft.com/office/drawing/2014/main" id="{2449C2A4-323F-4413-B685-B55B3F1E1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67" y="3347202"/>
            <a:ext cx="1692000" cy="16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vrl-eu-cdn.wetransfer.net/ivise/eyJwaXBlbGluZSI6W1sic3JnYiIse31dLFsiYXV0b19vcmllbnQiLHt9XSxbImdlb20iLHsiZ2VvbWV0cnlfc3RyaW5nIjoiMjA0OHgyMDQ4In1dLFsiZm9yY2VfanBnX291dCIseyJxdWFsaXR5Ijo4NX1dLFsic2hhcnBlbiIseyJyYWRpdXMiOjAuNzUsInNpZ21hIjowLjV9XV0sInNyY191cmwiOiJzMzovL3dldHJhbnNmZXItZXUtcHJvZC1zcGFjZXNoaXAvc2FtZzBubmt5M3hyYzFhMnQyMDIwMDEzMTEyMTczMi9zdnM0eWl6eXMyOHN2bW4yNzIwMjAwMTMxMTIxNzMyIn0/60a5c85268a938415955b874c41217e42a01b121f781f1bc230d622061eb4b46">
            <a:extLst>
              <a:ext uri="{FF2B5EF4-FFF2-40B4-BE49-F238E27FC236}">
                <a16:creationId xmlns:a16="http://schemas.microsoft.com/office/drawing/2014/main" id="{22472819-16AD-4012-B24C-A236D9A6A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8" y="2380351"/>
            <a:ext cx="2412000" cy="18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9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0194" y="2679712"/>
            <a:ext cx="4350125" cy="3676639"/>
          </a:xfrm>
        </p:spPr>
        <p:txBody>
          <a:bodyPr>
            <a:normAutofit/>
          </a:bodyPr>
          <a:lstStyle/>
          <a:p>
            <a:pPr marL="59436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/>
              <a:t>		</a:t>
            </a:r>
          </a:p>
          <a:p>
            <a:pPr marL="59436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000" dirty="0"/>
              <a:t>						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12</a:t>
            </a:fld>
            <a:endParaRPr lang="fr-FR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1109644" y="1208538"/>
            <a:ext cx="6984776" cy="37622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400" b="1" dirty="0"/>
              <a:t>Economie et Emploi : Une Agglo pour entreprendre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547664" y="588178"/>
            <a:ext cx="7759774" cy="593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propositions pour le budget 2020</a:t>
            </a:r>
            <a:endParaRPr lang="fr-FR" sz="240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257265" y="1772816"/>
            <a:ext cx="4779231" cy="408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1800" b="1" u="sng" dirty="0">
                <a:latin typeface="+mj-lt"/>
              </a:rPr>
              <a:t>Parcs d’Activités Economiques 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b="1" u="sng" dirty="0">
                <a:latin typeface="+mj-lt"/>
              </a:rPr>
              <a:t>ZAC La </a:t>
            </a:r>
            <a:r>
              <a:rPr lang="fr-FR" sz="1400" b="1" u="sng" dirty="0" err="1">
                <a:latin typeface="+mj-lt"/>
              </a:rPr>
              <a:t>Capucière</a:t>
            </a:r>
            <a:r>
              <a:rPr lang="fr-FR" sz="1400" b="1" u="sng" dirty="0">
                <a:latin typeface="+mj-lt"/>
              </a:rPr>
              <a:t> à </a:t>
            </a:r>
            <a:r>
              <a:rPr lang="fr-FR" sz="1400" b="1" u="sng" dirty="0" err="1">
                <a:latin typeface="+mj-lt"/>
              </a:rPr>
              <a:t>Bessan</a:t>
            </a:r>
            <a:r>
              <a:rPr lang="fr-FR" sz="1400" b="1" u="sng" dirty="0">
                <a:latin typeface="+mj-lt"/>
              </a:rPr>
              <a:t> </a:t>
            </a:r>
            <a:r>
              <a:rPr lang="fr-FR" sz="1400" dirty="0">
                <a:latin typeface="+mj-lt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400" b="1" dirty="0">
                <a:latin typeface="+mj-lt"/>
              </a:rPr>
              <a:t>4,8M€</a:t>
            </a:r>
            <a:r>
              <a:rPr lang="fr-FR" sz="1400" dirty="0">
                <a:latin typeface="+mj-lt"/>
              </a:rPr>
              <a:t> de travaux correspondant à la fin de l’aménagement et des premières recettes significatives issues du programme de commercialisation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400" b="1" dirty="0">
                <a:latin typeface="+mj-lt"/>
              </a:rPr>
              <a:t>200 000 € </a:t>
            </a:r>
            <a:r>
              <a:rPr lang="fr-FR" sz="1400" dirty="0">
                <a:latin typeface="+mj-lt"/>
              </a:rPr>
              <a:t>d’acquisitions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500" dirty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b="1" u="sng" dirty="0">
                <a:latin typeface="+mj-lt"/>
              </a:rPr>
              <a:t>PAEHM Le </a:t>
            </a:r>
            <a:r>
              <a:rPr lang="fr-FR" sz="1400" b="1" u="sng" dirty="0" err="1">
                <a:latin typeface="+mj-lt"/>
              </a:rPr>
              <a:t>Roubié</a:t>
            </a:r>
            <a:r>
              <a:rPr lang="fr-FR" sz="1400" b="1" u="sng" dirty="0">
                <a:latin typeface="+mj-lt"/>
              </a:rPr>
              <a:t> à </a:t>
            </a:r>
            <a:r>
              <a:rPr lang="fr-FR" sz="1400" b="1" u="sng" dirty="0" err="1">
                <a:latin typeface="+mj-lt"/>
              </a:rPr>
              <a:t>Pinet</a:t>
            </a:r>
            <a:r>
              <a:rPr lang="fr-FR" sz="1400" b="1" u="sng" dirty="0">
                <a:latin typeface="+mj-lt"/>
              </a:rPr>
              <a:t> </a:t>
            </a:r>
            <a:r>
              <a:rPr lang="fr-FR" sz="1400" dirty="0">
                <a:latin typeface="+mj-lt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400" b="1" dirty="0">
                <a:latin typeface="+mj-lt"/>
              </a:rPr>
              <a:t>1M€ </a:t>
            </a:r>
            <a:r>
              <a:rPr lang="fr-FR" sz="1400" dirty="0">
                <a:latin typeface="+mj-lt"/>
              </a:rPr>
              <a:t>de fin de travaux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500" dirty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b="1" u="sng" dirty="0">
                <a:latin typeface="+mj-lt"/>
              </a:rPr>
              <a:t>PAEHM Jacques Cœur à Montagnac </a:t>
            </a:r>
            <a:r>
              <a:rPr lang="fr-FR" sz="1400" dirty="0">
                <a:latin typeface="+mj-lt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400" b="1" dirty="0">
                <a:latin typeface="+mj-lt"/>
              </a:rPr>
              <a:t>600 000 €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fr-FR" sz="5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PAEHM Extension La Source à Vias </a:t>
            </a: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150 000 €</a:t>
            </a: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d’études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375 000 € </a:t>
            </a:r>
            <a:r>
              <a:rPr lang="fr-F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d’acquisitions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400" b="1" dirty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500" dirty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b="1" u="sng" dirty="0">
                <a:latin typeface="+mj-lt"/>
              </a:rPr>
              <a:t>PAEHM La Méditerranéenne à Agde </a:t>
            </a:r>
            <a:r>
              <a:rPr lang="fr-FR" sz="1400" dirty="0">
                <a:latin typeface="+mj-lt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400" b="1" dirty="0">
                <a:latin typeface="+mj-lt"/>
              </a:rPr>
              <a:t>2,9M€</a:t>
            </a:r>
            <a:r>
              <a:rPr lang="fr-FR" sz="1400" dirty="0">
                <a:latin typeface="+mj-lt"/>
              </a:rPr>
              <a:t> </a:t>
            </a:r>
            <a:r>
              <a:rPr lang="fr-FR" sz="1200" dirty="0">
                <a:latin typeface="+mj-lt"/>
              </a:rPr>
              <a:t>de</a:t>
            </a:r>
            <a:r>
              <a:rPr lang="fr-FR" sz="1400" dirty="0">
                <a:latin typeface="+mj-lt"/>
              </a:rPr>
              <a:t> travaux de démolition, 180 000€ d’acquisitions foncières</a:t>
            </a:r>
            <a:endParaRPr lang="fr-FR" sz="1600" dirty="0">
              <a:latin typeface="+mj-lt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1" y="1619157"/>
            <a:ext cx="3444184" cy="131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24864" y="5957478"/>
            <a:ext cx="27192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Budgets des PAEHM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211FECB-F7DA-4C91-9033-44D837075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44" y="4710403"/>
            <a:ext cx="2304000" cy="1728000"/>
          </a:xfrm>
          <a:prstGeom prst="rect">
            <a:avLst/>
          </a:prstGeom>
        </p:spPr>
      </p:pic>
      <p:pic>
        <p:nvPicPr>
          <p:cNvPr id="2050" name="Picture 2" descr="https://vrl-eu-cdn.wetransfer.net/ivise/eyJwaXBlbGluZSI6W1sic3JnYiIse31dLFsiYXV0b19vcmllbnQiLHt9XSxbImdlb20iLHsiZ2VvbWV0cnlfc3RyaW5nIjoiMjA0OHgyMDQ4In1dLFsiZm9yY2VfanBnX291dCIseyJxdWFsaXR5Ijo4NX1dLFsic2hhcnBlbiIseyJyYWRpdXMiOjAuNzUsInNpZ21hIjowLjV9XV0sInNyY191cmwiOiJzMzovL3dldHJhbnNmZXItZXUtcHJvZC1zcGFjZXNoaXAvc2FtZzBubmt5M3hyYzFhMnQyMDIwMDEzMTEyMTczMi9zODR6NjE4aHllZDJlazR1djIwMjAwMTMxMTIxNzMyIn0/3be9f968cb6a47f08e8dad4ca7a87973633f78c1550c6d8cb16473d9f17f5ef5">
            <a:extLst>
              <a:ext uri="{FF2B5EF4-FFF2-40B4-BE49-F238E27FC236}">
                <a16:creationId xmlns:a16="http://schemas.microsoft.com/office/drawing/2014/main" id="{0193FE2D-28F5-4997-B183-452DCFDCF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4" y="2995241"/>
            <a:ext cx="3420000" cy="169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65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3888" y="2375568"/>
            <a:ext cx="4730527" cy="3843404"/>
          </a:xfrm>
        </p:spPr>
        <p:txBody>
          <a:bodyPr>
            <a:normAutofit lnSpcReduction="10000"/>
          </a:bodyPr>
          <a:lstStyle/>
          <a:p>
            <a:pPr marL="594360" lvl="2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fr-FR" sz="1800" b="1" dirty="0">
                <a:latin typeface="+mj-lt"/>
              </a:rPr>
              <a:t>Pôle d’Echange Multimodal à Agde </a:t>
            </a:r>
            <a:r>
              <a:rPr lang="fr-FR" sz="1800" dirty="0">
                <a:latin typeface="+mj-lt"/>
              </a:rPr>
              <a:t>: 42 000 € d’études préalables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endParaRPr lang="fr-FR" sz="1800" b="1" dirty="0">
              <a:latin typeface="+mj-lt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endParaRPr lang="fr-FR" sz="1800" b="1" dirty="0">
              <a:latin typeface="+mj-lt"/>
            </a:endParaRP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fr-FR" sz="1800" b="1" dirty="0">
                <a:latin typeface="+mj-lt"/>
              </a:rPr>
              <a:t>Desserte en THD des communes </a:t>
            </a:r>
            <a:r>
              <a:rPr lang="fr-FR" sz="1800" dirty="0">
                <a:latin typeface="+mj-lt"/>
              </a:rPr>
              <a:t>: 300 000 €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800" dirty="0">
              <a:latin typeface="+mj-lt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fr-FR" sz="1800" dirty="0">
              <a:latin typeface="+mj-l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1800" dirty="0">
                <a:latin typeface="+mj-lt"/>
              </a:rPr>
              <a:t>- Etudes </a:t>
            </a:r>
            <a:r>
              <a:rPr lang="fr-FR" sz="1800" b="1" dirty="0">
                <a:latin typeface="+mj-lt"/>
              </a:rPr>
              <a:t>pour les projets de Port à Vias et la halte nautique de Portiragnes </a:t>
            </a:r>
            <a:r>
              <a:rPr lang="fr-FR" sz="1800" dirty="0">
                <a:latin typeface="+mj-lt"/>
              </a:rPr>
              <a:t>et la structuration de l’offre fluviale : 100 000 €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13</a:t>
            </a:fld>
            <a:endParaRPr lang="fr-FR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1403649" y="1781732"/>
            <a:ext cx="5976664" cy="410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400" b="1" dirty="0"/>
              <a:t>Transport : Une Agglo plus mobile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30303" y="1124744"/>
            <a:ext cx="7759774" cy="593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propositions pour le budget 2020</a:t>
            </a:r>
            <a:endParaRPr lang="fr-FR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5" y="2362871"/>
            <a:ext cx="2013050" cy="1342033"/>
          </a:xfrm>
          <a:prstGeom prst="rect">
            <a:avLst/>
          </a:prstGeom>
        </p:spPr>
      </p:pic>
      <p:pic>
        <p:nvPicPr>
          <p:cNvPr id="1026" name="Picture 2" descr="34676257-37db-48e6-85ea-ac5ba79a48a6@h-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84" y="5156144"/>
            <a:ext cx="2036557" cy="106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E01DC3-55B3-4585-8D0C-72CC5978F4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4" y="3704904"/>
            <a:ext cx="2016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6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1887" y="3003369"/>
            <a:ext cx="3552125" cy="3352982"/>
          </a:xfrm>
        </p:spPr>
        <p:txBody>
          <a:bodyPr/>
          <a:lstStyle/>
          <a:p>
            <a:pPr marL="0" indent="0" algn="just">
              <a:buNone/>
            </a:pPr>
            <a:r>
              <a:rPr lang="fr-FR" sz="1800" b="1" dirty="0">
                <a:latin typeface="+mj-lt"/>
              </a:rPr>
              <a:t>3,7 M€ </a:t>
            </a:r>
            <a:r>
              <a:rPr lang="fr-FR" sz="1800" dirty="0">
                <a:latin typeface="+mj-lt"/>
              </a:rPr>
              <a:t>de dépenses de fonctionnement. </a:t>
            </a:r>
          </a:p>
          <a:p>
            <a:pPr marL="0" indent="0" algn="just">
              <a:buNone/>
            </a:pPr>
            <a:r>
              <a:rPr lang="fr-FR" sz="1800" dirty="0">
                <a:latin typeface="+mj-lt"/>
              </a:rPr>
              <a:t>En investissement, </a:t>
            </a:r>
            <a:r>
              <a:rPr lang="fr-FR" sz="1800" b="1" dirty="0">
                <a:latin typeface="+mj-lt"/>
              </a:rPr>
              <a:t>118 000€ </a:t>
            </a:r>
            <a:r>
              <a:rPr lang="fr-FR" sz="1800" dirty="0">
                <a:latin typeface="+mj-lt"/>
              </a:rPr>
              <a:t>sont prévus pour le renouvellement partiel du mobilier urbain, le jalonnement des modes doux, le stationnement des vélos et une étude pré-opérationnelle piste cyclable canal du midi.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14</a:t>
            </a:fld>
            <a:endParaRPr lang="fr-FR"/>
          </a:p>
        </p:txBody>
      </p:sp>
      <p:sp>
        <p:nvSpPr>
          <p:cNvPr id="11" name="Titre 2"/>
          <p:cNvSpPr>
            <a:spLocks noGrp="1"/>
          </p:cNvSpPr>
          <p:nvPr>
            <p:ph type="title"/>
          </p:nvPr>
        </p:nvSpPr>
        <p:spPr>
          <a:xfrm>
            <a:off x="1585543" y="1865833"/>
            <a:ext cx="6192688" cy="32664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400" b="1" dirty="0"/>
              <a:t>Transport : Une Agglo plus mobile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730303" y="1124744"/>
            <a:ext cx="7759774" cy="593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propositions pour le budget 2020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5877272"/>
            <a:ext cx="27192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Budget Annexe Transport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B15BC6-4058-468F-AB27-1645B2FFB9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" y="2525968"/>
            <a:ext cx="4500000" cy="33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0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2085361"/>
            <a:ext cx="4846312" cy="381642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fr-FR" sz="1800" b="1" u="sng" dirty="0"/>
              <a:t>EAU</a:t>
            </a:r>
            <a:r>
              <a:rPr lang="fr-FR" sz="1800" dirty="0"/>
              <a:t>: </a:t>
            </a:r>
            <a:r>
              <a:rPr lang="fr-FR" sz="1800" b="1" dirty="0"/>
              <a:t>5M€</a:t>
            </a:r>
            <a:r>
              <a:rPr lang="fr-FR" sz="1800" dirty="0"/>
              <a:t> de dépenses d’équipement, notamment pour des travaux de renouvellement, de renforcement et d’extension de réseaux d’eau potable</a:t>
            </a:r>
          </a:p>
          <a:p>
            <a:pPr marL="0" indent="0" algn="just">
              <a:buNone/>
            </a:pPr>
            <a:endParaRPr lang="fr-FR" sz="1800" dirty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r>
              <a:rPr lang="fr-FR" sz="1800" b="1" u="sng" dirty="0"/>
              <a:t>ASSAINISSEMENT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/>
              <a:t>: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b="1" dirty="0"/>
              <a:t>5,9M€</a:t>
            </a:r>
            <a:r>
              <a:rPr lang="fr-FR" sz="1800" dirty="0"/>
              <a:t> de dépenses d’équipement prévues, notamment pour réhabiliter des réseaux, des postes de refoulement et réutiliser des eaux traitées.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15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62958" y="979255"/>
            <a:ext cx="7759774" cy="593501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propositions pour le budget 2020</a:t>
            </a:r>
            <a:endParaRPr lang="fr-FR" sz="2400" dirty="0"/>
          </a:p>
        </p:txBody>
      </p:sp>
      <p:sp>
        <p:nvSpPr>
          <p:cNvPr id="10" name="Titre 2"/>
          <p:cNvSpPr txBox="1">
            <a:spLocks/>
          </p:cNvSpPr>
          <p:nvPr/>
        </p:nvSpPr>
        <p:spPr>
          <a:xfrm>
            <a:off x="1331640" y="1633885"/>
            <a:ext cx="6120680" cy="3549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Environnement : Une Agglo plus durable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940152" y="5868170"/>
            <a:ext cx="27192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Budgets Eau et Assainissement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0C73D5-51F5-48D8-80CF-B3BFC0B1A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80" y="4615476"/>
            <a:ext cx="2376000" cy="1782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CCDE553-666D-4398-A0BA-C5343F8EC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88" y="2139895"/>
            <a:ext cx="2628000" cy="362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21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945" y="2420889"/>
            <a:ext cx="3442999" cy="3707904"/>
          </a:xfrm>
        </p:spPr>
        <p:txBody>
          <a:bodyPr>
            <a:normAutofit/>
          </a:bodyPr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b="1" dirty="0">
              <a:latin typeface="+mj-lt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b="1" dirty="0">
              <a:latin typeface="+mj-lt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dirty="0" err="1">
                <a:latin typeface="+mj-lt"/>
              </a:rPr>
              <a:t>Aquadomitia</a:t>
            </a:r>
            <a:r>
              <a:rPr lang="fr-FR" sz="1800" b="1" dirty="0">
                <a:latin typeface="+mj-lt"/>
              </a:rPr>
              <a:t> « 3</a:t>
            </a:r>
            <a:r>
              <a:rPr lang="fr-FR" sz="1800" b="1" baseline="30000" dirty="0">
                <a:latin typeface="+mj-lt"/>
              </a:rPr>
              <a:t>ème</a:t>
            </a:r>
            <a:r>
              <a:rPr lang="fr-FR" sz="1800" b="1" dirty="0">
                <a:latin typeface="+mj-lt"/>
              </a:rPr>
              <a:t> tranche des Maillons Nord-</a:t>
            </a:r>
            <a:r>
              <a:rPr lang="fr-FR" sz="1800" b="1" dirty="0" err="1">
                <a:latin typeface="+mj-lt"/>
              </a:rPr>
              <a:t>Gardiole</a:t>
            </a:r>
            <a:r>
              <a:rPr lang="fr-FR" sz="1800" b="1" dirty="0">
                <a:latin typeface="+mj-lt"/>
              </a:rPr>
              <a:t> et Biterrois » </a:t>
            </a:r>
            <a:r>
              <a:rPr lang="fr-FR" sz="1800" dirty="0">
                <a:latin typeface="+mj-lt"/>
              </a:rPr>
              <a:t>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>
              <a:latin typeface="+mj-lt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>
              <a:latin typeface="+mj-lt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>
              <a:latin typeface="+mj-lt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>
                <a:latin typeface="+mj-lt"/>
              </a:rPr>
              <a:t>participation aux travaux </a:t>
            </a:r>
            <a:r>
              <a:rPr lang="fr-FR" sz="1800" b="1" dirty="0">
                <a:latin typeface="+mj-lt"/>
              </a:rPr>
              <a:t>446 200 €</a:t>
            </a:r>
            <a:endParaRPr lang="fr-FR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16</a:t>
            </a:fld>
            <a:endParaRPr lang="fr-FR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1259632" y="1764621"/>
            <a:ext cx="6870406" cy="3938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400" b="1" dirty="0"/>
              <a:t>Environnement : Une Agglo plus durable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28739" y="1124744"/>
            <a:ext cx="7759774" cy="593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propositions pour le budget 2020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851" y="2501767"/>
            <a:ext cx="4788212" cy="34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2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17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62958" y="979255"/>
            <a:ext cx="7759774" cy="593501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propositions pour le budget 2020</a:t>
            </a:r>
            <a:endParaRPr lang="fr-FR" sz="2400" dirty="0"/>
          </a:p>
        </p:txBody>
      </p:sp>
      <p:sp>
        <p:nvSpPr>
          <p:cNvPr id="10" name="Titre 2"/>
          <p:cNvSpPr txBox="1">
            <a:spLocks/>
          </p:cNvSpPr>
          <p:nvPr/>
        </p:nvSpPr>
        <p:spPr>
          <a:xfrm>
            <a:off x="1331640" y="1597038"/>
            <a:ext cx="6192688" cy="3716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Environnement : Une Agglo plus durable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39553" y="2340576"/>
            <a:ext cx="3888432" cy="401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800" b="1" dirty="0">
                <a:latin typeface="+mj-lt"/>
              </a:rPr>
              <a:t>En 2020, sont prévus 2,7 M€ de travaux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800" b="1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1800" b="1" dirty="0">
              <a:latin typeface="+mj-lt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sz="1800" b="1" dirty="0">
                <a:latin typeface="+mj-lt"/>
              </a:rPr>
              <a:t>Poursuite des opérations engagées </a:t>
            </a:r>
            <a:r>
              <a:rPr lang="fr-FR" sz="1800" dirty="0">
                <a:latin typeface="+mj-lt"/>
              </a:rPr>
              <a:t>:</a:t>
            </a:r>
          </a:p>
          <a:p>
            <a:pPr>
              <a:buFont typeface="Arial" panose="020B0604020202020204" pitchFamily="34" charset="0"/>
              <a:buNone/>
            </a:pPr>
            <a:endParaRPr lang="fr-FR" sz="1800" dirty="0">
              <a:latin typeface="+mj-lt"/>
            </a:endParaRPr>
          </a:p>
          <a:p>
            <a:pPr>
              <a:buFontTx/>
              <a:buChar char="-"/>
            </a:pPr>
            <a:r>
              <a:rPr lang="fr-FR" sz="1800" b="1" u="sng" dirty="0">
                <a:latin typeface="+mj-lt"/>
              </a:rPr>
              <a:t>Protection du littoral  </a:t>
            </a:r>
            <a:r>
              <a:rPr lang="fr-FR" sz="1800" dirty="0">
                <a:latin typeface="+mj-lt"/>
              </a:rPr>
              <a:t>: 447 000 € </a:t>
            </a:r>
          </a:p>
          <a:p>
            <a:pPr marL="0" indent="0">
              <a:buNone/>
            </a:pPr>
            <a:endParaRPr lang="fr-FR" sz="1800" dirty="0">
              <a:latin typeface="+mj-lt"/>
            </a:endParaRPr>
          </a:p>
          <a:p>
            <a:pPr>
              <a:buFontTx/>
              <a:buChar char="-"/>
            </a:pPr>
            <a:r>
              <a:rPr lang="fr-FR" sz="1800" b="1" u="sng" dirty="0">
                <a:latin typeface="+mj-lt"/>
              </a:rPr>
              <a:t>PPRE Fleuve Hérault </a:t>
            </a:r>
            <a:r>
              <a:rPr lang="fr-FR" sz="1800" dirty="0">
                <a:latin typeface="+mj-lt"/>
              </a:rPr>
              <a:t>: 342 000 €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63" y="2054973"/>
            <a:ext cx="2704245" cy="15190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63" y="3717032"/>
            <a:ext cx="2704245" cy="202818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458131" y="5957478"/>
            <a:ext cx="33859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Budget Annexe GEMAPI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819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18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62958" y="979255"/>
            <a:ext cx="7759774" cy="593501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propositions pour le budget 2020</a:t>
            </a:r>
            <a:endParaRPr lang="fr-FR" sz="2400" dirty="0"/>
          </a:p>
        </p:txBody>
      </p:sp>
      <p:sp>
        <p:nvSpPr>
          <p:cNvPr id="10" name="Titre 2"/>
          <p:cNvSpPr txBox="1">
            <a:spLocks/>
          </p:cNvSpPr>
          <p:nvPr/>
        </p:nvSpPr>
        <p:spPr>
          <a:xfrm>
            <a:off x="1907704" y="1572756"/>
            <a:ext cx="5760640" cy="3327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Environnement : Une Agglo plus durable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83568" y="2131442"/>
            <a:ext cx="3259258" cy="4015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b="1" dirty="0">
                <a:latin typeface="+mj-lt"/>
              </a:rPr>
              <a:t>Digues : 1,24 M€</a:t>
            </a:r>
          </a:p>
          <a:p>
            <a:pPr marL="0" indent="0">
              <a:buNone/>
            </a:pPr>
            <a:r>
              <a:rPr lang="fr-FR" sz="1400" b="1" u="sng" dirty="0">
                <a:latin typeface="+mj-lt"/>
              </a:rPr>
              <a:t>Etudes et Travaux, subventionnés à 80%</a:t>
            </a:r>
          </a:p>
          <a:p>
            <a:pPr marL="0" indent="0">
              <a:buNone/>
            </a:pPr>
            <a:r>
              <a:rPr lang="fr-FR" sz="1200" dirty="0">
                <a:latin typeface="+mj-lt"/>
              </a:rPr>
              <a:t>dont :</a:t>
            </a:r>
          </a:p>
          <a:p>
            <a:pPr marL="0" indent="0">
              <a:buNone/>
            </a:pPr>
            <a:r>
              <a:rPr lang="fr-FR" sz="1600" b="1" dirty="0">
                <a:latin typeface="+mj-lt"/>
              </a:rPr>
              <a:t>. Bessan : </a:t>
            </a:r>
            <a:r>
              <a:rPr lang="fr-FR" sz="1600" dirty="0">
                <a:latin typeface="+mj-lt"/>
              </a:rPr>
              <a:t>420 000 € </a:t>
            </a:r>
          </a:p>
          <a:p>
            <a:pPr marL="0" indent="0">
              <a:buNone/>
            </a:pPr>
            <a:r>
              <a:rPr lang="fr-FR" sz="1600" b="1" dirty="0">
                <a:latin typeface="+mj-lt"/>
              </a:rPr>
              <a:t>. Portiragnes plage : </a:t>
            </a:r>
            <a:r>
              <a:rPr lang="fr-FR" sz="1600" dirty="0">
                <a:latin typeface="+mj-lt"/>
              </a:rPr>
              <a:t>420 000 €</a:t>
            </a:r>
          </a:p>
          <a:p>
            <a:pPr marL="0" indent="0">
              <a:buNone/>
            </a:pPr>
            <a:r>
              <a:rPr lang="fr-FR" sz="1600" dirty="0">
                <a:latin typeface="+mj-lt"/>
              </a:rPr>
              <a:t>. </a:t>
            </a:r>
            <a:r>
              <a:rPr lang="fr-FR" sz="1600" b="1" dirty="0">
                <a:latin typeface="+mj-lt"/>
              </a:rPr>
              <a:t>Pézenas</a:t>
            </a:r>
            <a:r>
              <a:rPr lang="fr-FR" sz="1600" dirty="0">
                <a:latin typeface="+mj-lt"/>
              </a:rPr>
              <a:t> : 284 000€</a:t>
            </a:r>
          </a:p>
          <a:p>
            <a:pPr marL="0" indent="0">
              <a:buNone/>
            </a:pPr>
            <a:r>
              <a:rPr lang="fr-FR" sz="1600" b="1" dirty="0">
                <a:latin typeface="+mj-lt"/>
              </a:rPr>
              <a:t>. St </a:t>
            </a:r>
            <a:r>
              <a:rPr lang="fr-FR" sz="1600" b="1" dirty="0" err="1">
                <a:latin typeface="+mj-lt"/>
              </a:rPr>
              <a:t>Thibéry</a:t>
            </a:r>
            <a:r>
              <a:rPr lang="fr-FR" sz="1600" b="1" dirty="0">
                <a:latin typeface="+mj-lt"/>
              </a:rPr>
              <a:t> </a:t>
            </a:r>
            <a:r>
              <a:rPr lang="fr-FR" sz="1600" dirty="0">
                <a:latin typeface="+mj-lt"/>
              </a:rPr>
              <a:t>: 84 000€</a:t>
            </a:r>
          </a:p>
          <a:p>
            <a:pPr marL="0" indent="0">
              <a:buNone/>
            </a:pPr>
            <a:endParaRPr lang="fr-FR" sz="1800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58131" y="5957478"/>
            <a:ext cx="33859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Budget Annexe GEMAPI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99538B-08FC-446D-A486-0559064293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46" y="2094608"/>
            <a:ext cx="2376000" cy="1782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470FAFD-AD09-4B7C-9164-163D5AFA3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" y="4645137"/>
            <a:ext cx="2304000" cy="1728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756FDEF-1FFA-46EB-B7F5-0C1ABE88A960}"/>
              </a:ext>
            </a:extLst>
          </p:cNvPr>
          <p:cNvSpPr txBox="1"/>
          <p:nvPr/>
        </p:nvSpPr>
        <p:spPr>
          <a:xfrm>
            <a:off x="2904246" y="509487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Acquisitions de matériels techniques : 0,52 M€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8C31B18-38E3-47C4-A43A-FCF6777AA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46" y="4012543"/>
            <a:ext cx="2412000" cy="18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8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23870" cy="648072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39,5 M€ de dépenses d’équipement envisagées en 2020</a:t>
            </a:r>
            <a:endParaRPr lang="fr-FR" sz="2400" b="1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32048" y="2276872"/>
            <a:ext cx="5868144" cy="3059629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endParaRPr lang="fr-FR" sz="2000" dirty="0"/>
          </a:p>
          <a:p>
            <a:pPr marL="685800" lvl="2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19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114065" y="2326470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Budget Principal</a:t>
            </a:r>
            <a:r>
              <a:rPr lang="fr-FR" sz="2000" dirty="0"/>
              <a:t> : 15,4 M€</a:t>
            </a:r>
          </a:p>
          <a:p>
            <a:endParaRPr lang="fr-FR" sz="2000" dirty="0"/>
          </a:p>
          <a:p>
            <a:r>
              <a:rPr lang="fr-FR" sz="2000" u="sng" dirty="0"/>
              <a:t>Budget Eau</a:t>
            </a:r>
            <a:r>
              <a:rPr lang="fr-FR" sz="2000" dirty="0"/>
              <a:t> : 5 M€</a:t>
            </a:r>
          </a:p>
          <a:p>
            <a:endParaRPr lang="fr-FR" sz="2000" dirty="0"/>
          </a:p>
          <a:p>
            <a:r>
              <a:rPr lang="fr-FR" sz="2000" u="sng" dirty="0"/>
              <a:t>Budget Assainissement</a:t>
            </a:r>
            <a:r>
              <a:rPr lang="fr-FR" sz="2000" dirty="0"/>
              <a:t> : 5,8 M€</a:t>
            </a:r>
          </a:p>
          <a:p>
            <a:endParaRPr lang="fr-FR" sz="2000" dirty="0"/>
          </a:p>
          <a:p>
            <a:r>
              <a:rPr lang="fr-FR" sz="2000" u="sng" dirty="0"/>
              <a:t>Budget </a:t>
            </a:r>
            <a:r>
              <a:rPr lang="fr-FR" sz="2000" u="sng" dirty="0" err="1"/>
              <a:t>Gemapi</a:t>
            </a:r>
            <a:r>
              <a:rPr lang="fr-FR" sz="2000" dirty="0"/>
              <a:t> : 2,7 M€</a:t>
            </a:r>
          </a:p>
          <a:p>
            <a:endParaRPr lang="fr-FR" sz="2000" dirty="0"/>
          </a:p>
          <a:p>
            <a:r>
              <a:rPr lang="fr-FR" sz="2000" u="sng" dirty="0"/>
              <a:t>Budgets des PAEHM</a:t>
            </a:r>
            <a:r>
              <a:rPr lang="fr-FR" sz="2000" dirty="0"/>
              <a:t> : 10,5 M€</a:t>
            </a:r>
          </a:p>
          <a:p>
            <a:endParaRPr lang="fr-FR" sz="2000" dirty="0"/>
          </a:p>
          <a:p>
            <a:r>
              <a:rPr lang="fr-FR" sz="2000" u="sng" dirty="0"/>
              <a:t>Budget Transport</a:t>
            </a:r>
            <a:r>
              <a:rPr lang="fr-FR" sz="2000" dirty="0"/>
              <a:t> : 118 000 €</a:t>
            </a:r>
          </a:p>
          <a:p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458131" y="5957478"/>
            <a:ext cx="33859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Tous Budgets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831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7776863" cy="40099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6600" dirty="0"/>
              <a:t>Le fonctionnement du Budget Principal</a:t>
            </a:r>
          </a:p>
        </p:txBody>
      </p:sp>
    </p:spTree>
    <p:extLst>
      <p:ext uri="{BB962C8B-B14F-4D97-AF65-F5344CB8AC3E}">
        <p14:creationId xmlns:p14="http://schemas.microsoft.com/office/powerpoint/2010/main" val="715785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7776863" cy="40099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6600" dirty="0"/>
              <a:t>Budget Principal: financement de l’investissement et dette</a:t>
            </a:r>
          </a:p>
        </p:txBody>
      </p:sp>
    </p:spTree>
    <p:extLst>
      <p:ext uri="{BB962C8B-B14F-4D97-AF65-F5344CB8AC3E}">
        <p14:creationId xmlns:p14="http://schemas.microsoft.com/office/powerpoint/2010/main" val="3582394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23870" cy="648072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recettes d’investissement envisagées au budget 2020</a:t>
            </a:r>
            <a:endParaRPr lang="fr-FR" sz="24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32048" y="2276872"/>
            <a:ext cx="5868144" cy="3059629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endParaRPr lang="fr-FR" sz="2000" dirty="0"/>
          </a:p>
          <a:p>
            <a:pPr marL="685800" lvl="2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21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114065" y="2326470"/>
            <a:ext cx="51125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latin typeface="+mj-lt"/>
              </a:rPr>
              <a:t>FCTVA</a:t>
            </a:r>
            <a:r>
              <a:rPr lang="fr-FR" sz="2000" dirty="0">
                <a:latin typeface="+mj-lt"/>
              </a:rPr>
              <a:t> : 1,4 M€</a:t>
            </a:r>
          </a:p>
          <a:p>
            <a:endParaRPr lang="fr-FR" sz="2000" dirty="0">
              <a:latin typeface="+mj-lt"/>
            </a:endParaRPr>
          </a:p>
          <a:p>
            <a:r>
              <a:rPr lang="fr-FR" sz="2000" u="sng" dirty="0">
                <a:latin typeface="+mj-lt"/>
              </a:rPr>
              <a:t>Autofinancement</a:t>
            </a:r>
            <a:r>
              <a:rPr lang="fr-FR" sz="2000" dirty="0">
                <a:latin typeface="+mj-lt"/>
              </a:rPr>
              <a:t> : 5 M€</a:t>
            </a:r>
          </a:p>
          <a:p>
            <a:endParaRPr lang="fr-FR" sz="2000" dirty="0">
              <a:latin typeface="+mj-lt"/>
            </a:endParaRPr>
          </a:p>
          <a:p>
            <a:r>
              <a:rPr lang="fr-FR" sz="2000" u="sng" dirty="0">
                <a:latin typeface="+mj-lt"/>
              </a:rPr>
              <a:t>Emprunt</a:t>
            </a:r>
            <a:r>
              <a:rPr lang="fr-FR" sz="2000" dirty="0">
                <a:latin typeface="+mj-lt"/>
              </a:rPr>
              <a:t> : 7,4 M€</a:t>
            </a:r>
          </a:p>
          <a:p>
            <a:endParaRPr lang="fr-FR" sz="2000" dirty="0">
              <a:latin typeface="+mj-lt"/>
            </a:endParaRPr>
          </a:p>
          <a:p>
            <a:r>
              <a:rPr lang="fr-FR" sz="2000" u="sng" dirty="0">
                <a:latin typeface="+mj-lt"/>
              </a:rPr>
              <a:t>Subventions</a:t>
            </a:r>
            <a:r>
              <a:rPr lang="fr-FR" sz="2000" dirty="0">
                <a:latin typeface="+mj-lt"/>
              </a:rPr>
              <a:t> : 6 M€</a:t>
            </a:r>
          </a:p>
          <a:p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/>
          </p:nvPr>
        </p:nvGraphicFramePr>
        <p:xfrm>
          <a:off x="4118443" y="1945181"/>
          <a:ext cx="4572000" cy="324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458131" y="5957478"/>
            <a:ext cx="33859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Budget Principal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644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76978" y="878158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Synthèse de la dette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5058069" y="3274408"/>
            <a:ext cx="3839489" cy="522891"/>
            <a:chOff x="3131840" y="2564904"/>
            <a:chExt cx="3560559" cy="759859"/>
          </a:xfrm>
          <a:solidFill>
            <a:srgbClr val="FFFF00"/>
          </a:solidFill>
        </p:grpSpPr>
        <p:sp>
          <p:nvSpPr>
            <p:cNvPr id="2" name="Rectangle à coins arrondis 1"/>
            <p:cNvSpPr/>
            <p:nvPr/>
          </p:nvSpPr>
          <p:spPr>
            <a:xfrm>
              <a:off x="3131840" y="2564904"/>
              <a:ext cx="3560559" cy="75985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291939" y="2616877"/>
              <a:ext cx="3240360" cy="5814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Encours projeté = 33,6 M€ 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899592" y="4171167"/>
            <a:ext cx="1944216" cy="720080"/>
            <a:chOff x="2771800" y="3356992"/>
            <a:chExt cx="1440160" cy="936104"/>
          </a:xfrm>
        </p:grpSpPr>
        <p:sp>
          <p:nvSpPr>
            <p:cNvPr id="8" name="Ellipse 7"/>
            <p:cNvSpPr/>
            <p:nvPr/>
          </p:nvSpPr>
          <p:spPr>
            <a:xfrm>
              <a:off x="2771800" y="3356992"/>
              <a:ext cx="1440160" cy="936104"/>
            </a:xfrm>
            <a:prstGeom prst="ellipse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918625" y="3542614"/>
              <a:ext cx="1194013" cy="520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Taux = 2,25 %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842117" y="1897610"/>
            <a:ext cx="43018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u="sng" dirty="0"/>
              <a:t>Perspectives au 31 décembre 2020</a:t>
            </a:r>
            <a:r>
              <a:rPr lang="fr-FR" sz="2200" dirty="0"/>
              <a:t>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8946" y="1886270"/>
            <a:ext cx="2840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u="sng" dirty="0"/>
              <a:t>Au 31 décembre 2019</a:t>
            </a:r>
            <a:r>
              <a:rPr lang="fr-FR" sz="2200" dirty="0"/>
              <a:t>: </a:t>
            </a:r>
          </a:p>
        </p:txBody>
      </p:sp>
      <p:sp>
        <p:nvSpPr>
          <p:cNvPr id="18" name="Flèche vers le bas 17"/>
          <p:cNvSpPr/>
          <p:nvPr/>
        </p:nvSpPr>
        <p:spPr>
          <a:xfrm>
            <a:off x="6732422" y="2313764"/>
            <a:ext cx="288032" cy="92522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580113" y="2313764"/>
            <a:ext cx="356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emprunt        de 7,4 M€ sur 2020 sur 20 ans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211526" y="3274408"/>
            <a:ext cx="3560559" cy="504056"/>
            <a:chOff x="2971740" y="2425264"/>
            <a:chExt cx="3560559" cy="504056"/>
          </a:xfrm>
          <a:solidFill>
            <a:srgbClr val="FFFF00"/>
          </a:solidFill>
        </p:grpSpPr>
        <p:sp>
          <p:nvSpPr>
            <p:cNvPr id="21" name="Rectangle à coins arrondis 20"/>
            <p:cNvSpPr/>
            <p:nvPr/>
          </p:nvSpPr>
          <p:spPr>
            <a:xfrm>
              <a:off x="2971740" y="2425264"/>
              <a:ext cx="3560559" cy="50405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131839" y="2477237"/>
              <a:ext cx="324036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Encours = 29,3 M€ 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904330" y="4227851"/>
            <a:ext cx="1944216" cy="720080"/>
            <a:chOff x="2771800" y="3356992"/>
            <a:chExt cx="1440160" cy="936104"/>
          </a:xfrm>
        </p:grpSpPr>
        <p:sp>
          <p:nvSpPr>
            <p:cNvPr id="24" name="Ellipse 23"/>
            <p:cNvSpPr/>
            <p:nvPr/>
          </p:nvSpPr>
          <p:spPr>
            <a:xfrm>
              <a:off x="2771800" y="3356992"/>
              <a:ext cx="1440160" cy="936104"/>
            </a:xfrm>
            <a:prstGeom prst="ellipse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918625" y="3542614"/>
              <a:ext cx="1194013" cy="520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Taux = 1,93 %</a:t>
              </a: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0" y="5265115"/>
            <a:ext cx="9200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/>
              <a:t>Un encours bien sécurisé avec des emprunts à des niveaux inférieurs que le niveau moyen actuel de la dette à taux fixe. </a:t>
            </a:r>
          </a:p>
          <a:p>
            <a:pPr algn="ctr"/>
            <a:r>
              <a:rPr lang="fr-FR" sz="2200" dirty="0"/>
              <a:t>Prise de risque très faible voire nulle pour l’exercice à venir.</a:t>
            </a:r>
          </a:p>
        </p:txBody>
      </p:sp>
    </p:spTree>
    <p:extLst>
      <p:ext uri="{BB962C8B-B14F-4D97-AF65-F5344CB8AC3E}">
        <p14:creationId xmlns:p14="http://schemas.microsoft.com/office/powerpoint/2010/main" val="397392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752" y="2204864"/>
            <a:ext cx="8503920" cy="4176464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78935" y="2204864"/>
            <a:ext cx="8509370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Un relatif dynamisme des recettes de fonctionnement </a:t>
            </a:r>
          </a:p>
          <a:p>
            <a:pPr marL="0" indent="0" algn="just">
              <a:buNone/>
            </a:pPr>
            <a:endParaRPr lang="fr-FR" sz="2600" dirty="0">
              <a:latin typeface="+mj-lt"/>
            </a:endParaRPr>
          </a:p>
          <a:p>
            <a:pPr marL="0" indent="0" algn="just">
              <a:buNone/>
            </a:pPr>
            <a:r>
              <a:rPr lang="fr-FR" sz="2600" dirty="0">
                <a:latin typeface="+mj-lt"/>
              </a:rPr>
              <a:t>Augmentation estimée de 376 000 € des recettes fiscales, sans actionner les taux.</a:t>
            </a:r>
          </a:p>
          <a:p>
            <a:pPr marL="0" indent="0" algn="ctr">
              <a:buNone/>
            </a:pPr>
            <a:r>
              <a:rPr lang="fr-FR" sz="2600" b="1" dirty="0">
                <a:latin typeface="+mj-lt"/>
              </a:rPr>
              <a:t>Pas de fiscalité additionnelle et pas d’augmentation des taux</a:t>
            </a:r>
          </a:p>
          <a:p>
            <a:pPr marL="0" indent="0" algn="just">
              <a:buNone/>
            </a:pPr>
            <a:endParaRPr lang="fr-FR" sz="2600" dirty="0">
              <a:latin typeface="+mj-lt"/>
            </a:endParaRPr>
          </a:p>
          <a:p>
            <a:pPr marL="0" indent="0" algn="just">
              <a:buNone/>
            </a:pPr>
            <a:r>
              <a:rPr lang="fr-FR" sz="2600" dirty="0">
                <a:latin typeface="+mj-lt"/>
              </a:rPr>
              <a:t>Augmentation des recettes réelles de fonctionnement de </a:t>
            </a:r>
            <a:r>
              <a:rPr lang="fr-FR" sz="2600" b="1" dirty="0">
                <a:latin typeface="+mj-lt"/>
              </a:rPr>
              <a:t>0,86 % </a:t>
            </a:r>
          </a:p>
          <a:p>
            <a:pPr marL="0" indent="0" algn="ctr">
              <a:buNone/>
            </a:pPr>
            <a:r>
              <a:rPr lang="fr-FR" sz="2600" b="1" dirty="0">
                <a:latin typeface="+mj-lt"/>
              </a:rPr>
              <a:t>sans reprise de l’excédent antérieur pour cette année.</a:t>
            </a:r>
          </a:p>
          <a:p>
            <a:pPr marL="0" indent="0" algn="just">
              <a:buNone/>
            </a:pPr>
            <a:endParaRPr lang="fr-FR" sz="2800" dirty="0"/>
          </a:p>
          <a:p>
            <a:pPr marL="0" indent="0" algn="ctr">
              <a:buNone/>
            </a:pP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Maîtrise des dépenses</a:t>
            </a:r>
            <a:endParaRPr lang="fr-FR" sz="2800" dirty="0"/>
          </a:p>
          <a:p>
            <a:pPr marL="0" indent="0" algn="just">
              <a:buNone/>
            </a:pPr>
            <a:r>
              <a:rPr lang="fr-FR" sz="2600" dirty="0">
                <a:latin typeface="+mj-lt"/>
              </a:rPr>
              <a:t>Augmentation limitée des dépenses réelles de fonctionnement de </a:t>
            </a:r>
            <a:r>
              <a:rPr lang="fr-FR" sz="2600" b="1" dirty="0">
                <a:latin typeface="+mj-lt"/>
              </a:rPr>
              <a:t>507 000€ soit 0,97  %</a:t>
            </a:r>
          </a:p>
          <a:p>
            <a:pPr marL="0" indent="0" algn="just">
              <a:buNone/>
            </a:pPr>
            <a:endParaRPr lang="fr-FR" sz="2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fr-FR" sz="2800" dirty="0"/>
              <a:t>Niveau total d’investissement maintenu</a:t>
            </a:r>
          </a:p>
          <a:p>
            <a:pPr algn="just"/>
            <a:endParaRPr lang="fr-FR" sz="2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91361" y="1196752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Un Budget Primitif conforme aux orientations du ROB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7776863" cy="40099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6600" dirty="0"/>
              <a:t>Les choix en matière d’Investissement</a:t>
            </a:r>
            <a:br>
              <a:rPr lang="fr-FR" sz="6600" dirty="0"/>
            </a:br>
            <a:r>
              <a:rPr lang="fr-FR" sz="6600" dirty="0"/>
              <a:t>(Budget Principal et Budgets Annexes )</a:t>
            </a:r>
          </a:p>
        </p:txBody>
      </p:sp>
    </p:spTree>
    <p:extLst>
      <p:ext uri="{BB962C8B-B14F-4D97-AF65-F5344CB8AC3E}">
        <p14:creationId xmlns:p14="http://schemas.microsoft.com/office/powerpoint/2010/main" val="287852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203848" y="1962520"/>
            <a:ext cx="5040560" cy="447321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endParaRPr lang="fr-FR" sz="4200" b="1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fr-FR" sz="6200" b="1" u="sng" dirty="0">
                <a:latin typeface="+mj-lt"/>
                <a:sym typeface="Wingdings"/>
              </a:rPr>
              <a:t> D</a:t>
            </a:r>
            <a:r>
              <a:rPr lang="fr-FR" sz="6200" b="1" u="sng" dirty="0">
                <a:latin typeface="+mj-lt"/>
              </a:rPr>
              <a:t>ispositifs d’aide aux projets communaux et   fonds pour la restauration du patrimoine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4200" dirty="0"/>
          </a:p>
          <a:p>
            <a:pPr>
              <a:buFont typeface="Arial" panose="020B0604020202020204" pitchFamily="34" charset="0"/>
              <a:buNone/>
            </a:pPr>
            <a:r>
              <a:rPr lang="fr-FR" sz="4200" dirty="0">
                <a:solidFill>
                  <a:srgbClr val="FF0000"/>
                </a:solidFill>
              </a:rPr>
              <a:t>	</a:t>
            </a:r>
            <a:r>
              <a:rPr lang="fr-FR" sz="5500" dirty="0">
                <a:latin typeface="+mj-lt"/>
              </a:rPr>
              <a:t>- reconduction de l’enveloppe  des</a:t>
            </a:r>
            <a:r>
              <a:rPr lang="fr-FR" sz="5500" b="1" dirty="0">
                <a:latin typeface="+mj-lt"/>
              </a:rPr>
              <a:t> fonds de concours aux communes </a:t>
            </a:r>
            <a:r>
              <a:rPr lang="fr-FR" sz="5500" dirty="0">
                <a:latin typeface="+mj-lt"/>
              </a:rPr>
              <a:t>:  </a:t>
            </a:r>
            <a:r>
              <a:rPr lang="fr-FR" sz="5500" b="1" dirty="0">
                <a:latin typeface="+mj-lt"/>
              </a:rPr>
              <a:t>500 000 € </a:t>
            </a:r>
          </a:p>
          <a:p>
            <a:pPr>
              <a:buFont typeface="Arial" panose="020B0604020202020204" pitchFamily="34" charset="0"/>
              <a:buNone/>
            </a:pPr>
            <a:endParaRPr lang="fr-FR" sz="5500" dirty="0">
              <a:solidFill>
                <a:srgbClr val="FF0000"/>
              </a:solidFill>
              <a:latin typeface="+mj-lt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sz="5500" dirty="0">
                <a:solidFill>
                  <a:srgbClr val="FF0000"/>
                </a:solidFill>
                <a:latin typeface="+mj-lt"/>
              </a:rPr>
              <a:t>	</a:t>
            </a:r>
            <a:r>
              <a:rPr lang="fr-FR" sz="5500" dirty="0">
                <a:latin typeface="+mj-lt"/>
              </a:rPr>
              <a:t>- maintien d’une enveloppe</a:t>
            </a:r>
            <a:r>
              <a:rPr lang="fr-FR" sz="5500" b="1" dirty="0">
                <a:latin typeface="+mj-lt"/>
              </a:rPr>
              <a:t> </a:t>
            </a:r>
            <a:r>
              <a:rPr lang="fr-FR" sz="5500" dirty="0">
                <a:latin typeface="+mj-lt"/>
              </a:rPr>
              <a:t>spécifique annuelle pour la </a:t>
            </a:r>
            <a:r>
              <a:rPr lang="fr-FR" sz="5500" b="1" dirty="0">
                <a:latin typeface="+mj-lt"/>
              </a:rPr>
              <a:t>restauration des espaces verts hors régie : 100 000 €</a:t>
            </a:r>
          </a:p>
          <a:p>
            <a:pPr>
              <a:buFont typeface="Arial" panose="020B0604020202020204" pitchFamily="34" charset="0"/>
              <a:buNone/>
            </a:pPr>
            <a:endParaRPr lang="fr-FR" sz="5500" b="1" dirty="0">
              <a:latin typeface="+mj-lt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sz="5500" b="1" dirty="0">
                <a:latin typeface="+mj-lt"/>
              </a:rPr>
              <a:t>   - </a:t>
            </a:r>
            <a:r>
              <a:rPr lang="fr-FR" sz="5500" dirty="0">
                <a:latin typeface="+mj-lt"/>
              </a:rPr>
              <a:t>augmentation de l’enveloppe annuelle pour la </a:t>
            </a:r>
            <a:r>
              <a:rPr lang="fr-FR" sz="5500" b="1" dirty="0">
                <a:latin typeface="+mj-lt"/>
              </a:rPr>
              <a:t>restauration du « petit patrimoine » non protégé :</a:t>
            </a:r>
            <a:r>
              <a:rPr lang="fr-FR" sz="55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5500" b="1" dirty="0">
                <a:latin typeface="+mj-lt"/>
              </a:rPr>
              <a:t>25 000 €</a:t>
            </a:r>
          </a:p>
          <a:p>
            <a:pPr>
              <a:buFont typeface="Arial" panose="020B0604020202020204" pitchFamily="34" charset="0"/>
              <a:buNone/>
            </a:pPr>
            <a:endParaRPr lang="fr-FR" sz="42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sz="4200" dirty="0">
                <a:solidFill>
                  <a:srgbClr val="FF0000"/>
                </a:solidFill>
              </a:rPr>
              <a:t>				</a:t>
            </a:r>
            <a:endParaRPr lang="fr-FR" sz="26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dirty="0">
                <a:solidFill>
                  <a:srgbClr val="FF0000"/>
                </a:solidFill>
              </a:rPr>
              <a:t>				</a:t>
            </a:r>
            <a:r>
              <a:rPr lang="fr-FR" dirty="0"/>
              <a:t>				</a:t>
            </a:r>
          </a:p>
          <a:p>
            <a:pPr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76324" y="842305"/>
            <a:ext cx="7759774" cy="593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propositions pour le budget 2020</a:t>
            </a:r>
            <a:endParaRPr lang="fr-FR" sz="2400" dirty="0"/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644140" y="1340768"/>
            <a:ext cx="7915574" cy="4111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400" b="1" dirty="0"/>
              <a:t>Urbanisme et Cadre de Vie : Une Agglo plus solidaire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" y="4653136"/>
            <a:ext cx="2212775" cy="165958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" y="3645024"/>
            <a:ext cx="2212775" cy="97420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" y="2011772"/>
            <a:ext cx="2235930" cy="15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9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067944" y="2448280"/>
            <a:ext cx="4715988" cy="1700800"/>
          </a:xfrm>
        </p:spPr>
        <p:txBody>
          <a:bodyPr>
            <a:noAutofit/>
          </a:bodyPr>
          <a:lstStyle/>
          <a:p>
            <a:pPr marL="0" lvl="2" indent="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r>
              <a:rPr lang="fr-FR" sz="2200" b="1" dirty="0">
                <a:latin typeface="+mj-lt"/>
              </a:rPr>
              <a:t>Amélioration de l’habitat dans le cadre des politiques contractuelles </a:t>
            </a:r>
            <a:r>
              <a:rPr lang="fr-FR" sz="2200" dirty="0">
                <a:latin typeface="+mj-lt"/>
              </a:rPr>
              <a:t>: 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endParaRPr lang="fr-FR" sz="2200" dirty="0">
              <a:latin typeface="+mj-lt"/>
            </a:endParaRP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r>
              <a:rPr lang="fr-FR" sz="2200" b="1" dirty="0">
                <a:latin typeface="+mj-lt"/>
              </a:rPr>
              <a:t>850 000 € de l’agglo qui génèreront </a:t>
            </a:r>
          </a:p>
          <a:p>
            <a:pPr marL="0" lvl="2" indent="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r>
              <a:rPr lang="fr-FR" sz="2200" b="1" dirty="0">
                <a:latin typeface="+mj-lt"/>
              </a:rPr>
              <a:t>2,75 M€ d’investissements.</a:t>
            </a:r>
            <a:r>
              <a:rPr lang="fr-FR" sz="2200" dirty="0"/>
              <a:t>	</a:t>
            </a:r>
            <a:endParaRPr lang="fr-FR" sz="2200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6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99591" y="1781687"/>
            <a:ext cx="7666199" cy="423177"/>
          </a:xfrm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400" b="1" dirty="0"/>
              <a:t>Urbanisme et Cadre de Vie : Une Agglo plus solidaire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30303" y="1221751"/>
            <a:ext cx="7759774" cy="593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propositions pour le budget 2020</a:t>
            </a:r>
            <a:endParaRPr lang="fr-FR" sz="24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3EC338C-232C-486D-9635-A8309419E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3708000" cy="27790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5526FB7-FD6D-4901-BADD-CEE6D93C8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90" y="4397444"/>
            <a:ext cx="1476000" cy="1968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2DD539D-50E6-4AEC-8BD4-0EC776E6F9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388351"/>
            <a:ext cx="1476000" cy="1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3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7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28117" y="931304"/>
            <a:ext cx="7759774" cy="40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propositions pour le budget 2020</a:t>
            </a:r>
            <a:endParaRPr lang="fr-FR" sz="2400" dirty="0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1043607" y="1412776"/>
            <a:ext cx="7522183" cy="4062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Urbanisme et Cadre de Vie : Une Agglo plus solidaire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635896" y="2132856"/>
            <a:ext cx="4622029" cy="4555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u="sng" dirty="0">
                <a:latin typeface="+mj-lt"/>
                <a:sym typeface="Wingdings"/>
              </a:rPr>
              <a:t>E</a:t>
            </a:r>
            <a:r>
              <a:rPr lang="fr-FR" sz="1800" b="1" u="sng" dirty="0">
                <a:latin typeface="+mj-lt"/>
              </a:rPr>
              <a:t>ntretien des Bâtiments et Acquisitions de matériels </a:t>
            </a:r>
            <a:r>
              <a:rPr lang="fr-FR" sz="1800" b="1" dirty="0">
                <a:latin typeface="+mj-lt"/>
              </a:rPr>
              <a:t>: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000" b="1" i="1" dirty="0">
              <a:latin typeface="+mj-lt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b="1" i="1" dirty="0">
                <a:latin typeface="+mj-lt"/>
              </a:rPr>
              <a:t>-  </a:t>
            </a:r>
            <a:r>
              <a:rPr lang="fr-FR" sz="1600" b="1" i="1" dirty="0">
                <a:latin typeface="+mj-lt"/>
              </a:rPr>
              <a:t>Entretien et restauration des bâtiments et équipements intercommunaux </a:t>
            </a:r>
            <a:r>
              <a:rPr lang="fr-FR" sz="1600" i="1" dirty="0">
                <a:latin typeface="+mj-lt"/>
              </a:rPr>
              <a:t>: </a:t>
            </a:r>
            <a:r>
              <a:rPr lang="fr-FR" sz="1600" b="1" i="1" dirty="0">
                <a:latin typeface="+mj-lt"/>
              </a:rPr>
              <a:t>840 000 €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i="1" dirty="0">
                <a:latin typeface="+mj-lt"/>
              </a:rPr>
              <a:t>	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r-FR" sz="1600" b="1" i="1" dirty="0">
                <a:latin typeface="+mj-lt"/>
              </a:rPr>
              <a:t> Poursuite du programme de renouvellement et modernisation du matériel </a:t>
            </a:r>
            <a:r>
              <a:rPr lang="fr-FR" sz="1600" i="1" dirty="0">
                <a:latin typeface="+mj-lt"/>
              </a:rPr>
              <a:t>et en particulier du parc roulant : </a:t>
            </a:r>
            <a:r>
              <a:rPr lang="fr-FR" sz="1600" b="1" i="1" dirty="0">
                <a:latin typeface="+mj-lt"/>
              </a:rPr>
              <a:t>815 500 €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0" y="2132856"/>
            <a:ext cx="2556000" cy="17040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0" y="4441934"/>
            <a:ext cx="2628000" cy="175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8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15616" y="1949272"/>
            <a:ext cx="7417626" cy="423177"/>
          </a:xfrm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400" b="1" dirty="0"/>
              <a:t>Urbanisme et Cadre de Vie : Une Agglo plus solidaire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30303" y="1124744"/>
            <a:ext cx="7759774" cy="593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propositions pour le budget 2020</a:t>
            </a:r>
            <a:endParaRPr lang="fr-FR" sz="24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290027" y="2929648"/>
            <a:ext cx="4536505" cy="3791828"/>
          </a:xfrm>
        </p:spPr>
        <p:txBody>
          <a:bodyPr>
            <a:normAutofit/>
          </a:bodyPr>
          <a:lstStyle/>
          <a:p>
            <a:pPr marL="274320" lvl="2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endParaRPr lang="fr-FR" sz="1800" b="1" dirty="0">
              <a:solidFill>
                <a:srgbClr val="FF0000"/>
              </a:solidFill>
              <a:latin typeface="+mj-lt"/>
            </a:endParaRPr>
          </a:p>
          <a:p>
            <a:pPr marL="274320" lvl="2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r>
              <a:rPr lang="fr-FR" sz="1800" b="1" dirty="0">
                <a:latin typeface="+mj-lt"/>
              </a:rPr>
              <a:t>Bâtiment « Mission Cœur de Ville » à Agde </a:t>
            </a:r>
            <a:r>
              <a:rPr lang="fr-FR" sz="1800" dirty="0">
                <a:latin typeface="+mj-lt"/>
              </a:rPr>
              <a:t>: acquisitions et travaux : 456 500 €</a:t>
            </a:r>
          </a:p>
          <a:p>
            <a:pPr marL="274320" lvl="2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endParaRPr lang="fr-FR" sz="1800" dirty="0">
              <a:latin typeface="+mj-lt"/>
            </a:endParaRPr>
          </a:p>
          <a:p>
            <a:pPr marL="274320" lvl="2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r>
              <a:rPr lang="fr-FR" sz="1800" dirty="0">
                <a:latin typeface="+mj-lt"/>
              </a:rPr>
              <a:t>Au titre de la politique de la ville : </a:t>
            </a:r>
            <a:r>
              <a:rPr lang="fr-FR" sz="1800" b="1" dirty="0">
                <a:latin typeface="+mj-lt"/>
              </a:rPr>
              <a:t>Actions NPNRU à Agde </a:t>
            </a:r>
            <a:r>
              <a:rPr lang="fr-FR" sz="1800" dirty="0">
                <a:latin typeface="+mj-lt"/>
              </a:rPr>
              <a:t>: 300 000 €</a:t>
            </a:r>
          </a:p>
          <a:p>
            <a:pPr marL="274320" lvl="2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endParaRPr lang="fr-FR" sz="1800" b="1" dirty="0">
              <a:latin typeface="+mj-lt"/>
            </a:endParaRPr>
          </a:p>
          <a:p>
            <a:pPr marL="274320" lvl="2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r>
              <a:rPr lang="fr-FR" sz="1800" b="1" dirty="0">
                <a:latin typeface="+mj-lt"/>
              </a:rPr>
              <a:t>Ces opérations sont financées à 50%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B196E62-411A-4FD5-92DF-AB2C22078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7" y="2851900"/>
            <a:ext cx="4356000" cy="326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734420" y="4320497"/>
            <a:ext cx="4972243" cy="2109118"/>
          </a:xfrm>
        </p:spPr>
        <p:txBody>
          <a:bodyPr>
            <a:normAutofit fontScale="25000" lnSpcReduction="20000"/>
          </a:bodyPr>
          <a:lstStyle/>
          <a:p>
            <a:pPr marL="274320" lvl="2" indent="-274320">
              <a:buClr>
                <a:schemeClr val="accent1"/>
              </a:buClr>
              <a:buSzPct val="85000"/>
              <a:buNone/>
            </a:pPr>
            <a:endParaRPr lang="fr-FR" sz="3500" dirty="0"/>
          </a:p>
          <a:p>
            <a:pPr marL="0" lvl="2" indent="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r>
              <a:rPr lang="fr-FR" sz="6400" dirty="0">
                <a:latin typeface="+mj-lt"/>
              </a:rPr>
              <a:t>Dernière phase de travaux de restauration du </a:t>
            </a:r>
            <a:r>
              <a:rPr lang="fr-FR" sz="6400" b="1" dirty="0">
                <a:latin typeface="+mj-lt"/>
              </a:rPr>
              <a:t>Château Laurens</a:t>
            </a:r>
            <a:r>
              <a:rPr lang="fr-FR" sz="6400" dirty="0">
                <a:latin typeface="+mj-lt"/>
              </a:rPr>
              <a:t> :</a:t>
            </a:r>
            <a:r>
              <a:rPr lang="fr-FR" sz="6400" b="1" dirty="0">
                <a:latin typeface="+mj-lt"/>
              </a:rPr>
              <a:t> 2,8 M€, </a:t>
            </a:r>
            <a:r>
              <a:rPr lang="fr-FR" sz="6400" dirty="0">
                <a:latin typeface="+mj-lt"/>
              </a:rPr>
              <a:t>et début de la maitrise d’œuvre pour l’aménagement du parc</a:t>
            </a:r>
          </a:p>
          <a:p>
            <a:pPr marL="0" lvl="2" indent="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endParaRPr lang="fr-FR" sz="4900" b="1" dirty="0">
              <a:latin typeface="+mj-lt"/>
            </a:endParaRPr>
          </a:p>
          <a:p>
            <a:pPr marL="342900" lvl="2" indent="-3429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fr-FR" sz="5600" dirty="0"/>
              <a:t>Plus important chantier patrimonial de la région Occitanie</a:t>
            </a:r>
          </a:p>
          <a:p>
            <a:pPr marL="342900" lvl="2" indent="-34290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fr-FR" sz="5600" dirty="0"/>
              <a:t>Ouverture au public courant 2020</a:t>
            </a:r>
          </a:p>
          <a:p>
            <a:pPr marL="0" lvl="2" indent="0" algn="just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5000"/>
              <a:buNone/>
            </a:pPr>
            <a:r>
              <a:rPr lang="fr-FR" sz="2900" dirty="0"/>
              <a:t>				</a:t>
            </a:r>
            <a:r>
              <a:rPr lang="fr-FR" sz="2400" dirty="0"/>
              <a:t>	</a:t>
            </a:r>
          </a:p>
          <a:p>
            <a:pPr marL="274320" lvl="2" indent="-274320">
              <a:buClr>
                <a:schemeClr val="accent1"/>
              </a:buClr>
              <a:buSzPct val="85000"/>
              <a:buNone/>
            </a:pPr>
            <a:endParaRPr lang="fr-FR" sz="2400" dirty="0"/>
          </a:p>
          <a:p>
            <a:pPr marL="274320" lvl="2" indent="-274320">
              <a:buClr>
                <a:schemeClr val="accent1"/>
              </a:buClr>
              <a:buSzPct val="85000"/>
              <a:buNone/>
            </a:pPr>
            <a:endParaRPr lang="fr-FR" sz="2400" dirty="0"/>
          </a:p>
          <a:p>
            <a:pPr marL="274320" lvl="2" indent="-274320">
              <a:buClr>
                <a:schemeClr val="accent1"/>
              </a:buClr>
              <a:buSzPct val="85000"/>
              <a:buNone/>
            </a:pPr>
            <a:r>
              <a:rPr lang="fr-FR" sz="2400" dirty="0"/>
              <a:t>					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CE53-FAA1-4ADA-94E6-10A6F66F74AD}" type="slidenum">
              <a:rPr lang="fr-FR" smtClean="0"/>
              <a:t>9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61745" y="908720"/>
            <a:ext cx="7886700" cy="619869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propositions pour le budget 2020</a:t>
            </a:r>
            <a:endParaRPr lang="fr-FR" sz="2400" dirty="0"/>
          </a:p>
        </p:txBody>
      </p:sp>
      <p:sp>
        <p:nvSpPr>
          <p:cNvPr id="11" name="Titre 2"/>
          <p:cNvSpPr txBox="1">
            <a:spLocks/>
          </p:cNvSpPr>
          <p:nvPr/>
        </p:nvSpPr>
        <p:spPr>
          <a:xfrm>
            <a:off x="599776" y="1662486"/>
            <a:ext cx="7915574" cy="3983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Equipements Culturels et de Loisirs: Une Agglo plus rayonnante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873056-AB40-477E-961A-C14EB817F3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484351"/>
            <a:ext cx="1404000" cy="1872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8CC0358-6FDA-470E-8030-73DB472D4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82" y="2256422"/>
            <a:ext cx="2736000" cy="2052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E7D161-F66D-4096-A42E-0D227382E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76" y="2242922"/>
            <a:ext cx="2772000" cy="2079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7038835-FD9E-4A39-B48E-4DD66A870A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0" y="4484351"/>
            <a:ext cx="1404000" cy="18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42398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3818</TotalTime>
  <Words>1163</Words>
  <Application>Microsoft Office PowerPoint</Application>
  <PresentationFormat>Affichage à l'écran (4:3)</PresentationFormat>
  <Paragraphs>204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Franklin Gothic Demi</vt:lpstr>
      <vt:lpstr>Wingdings</vt:lpstr>
      <vt:lpstr>Conception personnalisée</vt:lpstr>
      <vt:lpstr>1_Conception personnalisée</vt:lpstr>
      <vt:lpstr>Thème Office</vt:lpstr>
      <vt:lpstr>Conseil Communautaire:  Lundi 3 Février 2020</vt:lpstr>
      <vt:lpstr>Le fonctionnement du Budget Principal</vt:lpstr>
      <vt:lpstr>Présentation PowerPoint</vt:lpstr>
      <vt:lpstr>Les choix en matière d’Investissement (Budget Principal et Budgets Annexes )</vt:lpstr>
      <vt:lpstr>Urbanisme et Cadre de Vie : Une Agglo plus solidaire</vt:lpstr>
      <vt:lpstr>Urbanisme et Cadre de Vie : Une Agglo plus solidaire</vt:lpstr>
      <vt:lpstr>Présentation PowerPoint</vt:lpstr>
      <vt:lpstr>Urbanisme et Cadre de Vie : Une Agglo plus solidaire</vt:lpstr>
      <vt:lpstr>Les propositions pour le budget 2020</vt:lpstr>
      <vt:lpstr>Présentation PowerPoint</vt:lpstr>
      <vt:lpstr>Economie et Emploi : Une Agglo pour entreprendre</vt:lpstr>
      <vt:lpstr>Economie et Emploi : Une Agglo pour entreprendre </vt:lpstr>
      <vt:lpstr>Transport : Une Agglo plus mobile</vt:lpstr>
      <vt:lpstr>Transport : Une Agglo plus mobile</vt:lpstr>
      <vt:lpstr>Les propositions pour le budget 2020</vt:lpstr>
      <vt:lpstr>Environnement : Une Agglo plus durable</vt:lpstr>
      <vt:lpstr>Les propositions pour le budget 2020</vt:lpstr>
      <vt:lpstr>Les propositions pour le budget 2020</vt:lpstr>
      <vt:lpstr>39,5 M€ de dépenses d’équipement envisagées en 2020</vt:lpstr>
      <vt:lpstr>Budget Principal: financement de l’investissement et dette</vt:lpstr>
      <vt:lpstr>Les recettes d’investissement envisagées au budget 2020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Débat d’Orientation Budgétaire 2016</dc:title>
  <dc:creator>bourdel</dc:creator>
  <cp:lastModifiedBy>Céline KLEIN</cp:lastModifiedBy>
  <cp:revision>386</cp:revision>
  <cp:lastPrinted>2020-01-28T16:26:01Z</cp:lastPrinted>
  <dcterms:created xsi:type="dcterms:W3CDTF">2016-01-25T08:53:21Z</dcterms:created>
  <dcterms:modified xsi:type="dcterms:W3CDTF">2020-02-11T14:44:54Z</dcterms:modified>
</cp:coreProperties>
</file>